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s/slide35.xml" ContentType="application/vnd.openxmlformats-officedocument.presentationml.slide+xml"/>
  <Override PartName="/ppt/slides/slide57.xml" ContentType="application/vnd.openxmlformats-officedocument.presentationml.slide+xml"/>
  <Override PartName="/ppt/slides/slide34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36.xml" ContentType="application/vnd.openxmlformats-officedocument.presentationml.slide+xml"/>
  <Override PartName="/ppt/slides/slide69.xml" ContentType="application/vnd.openxmlformats-officedocument.presentationml.slide+xml"/>
  <Override PartName="/ppt/slides/slide37.xml" ContentType="application/vnd.openxmlformats-officedocument.presentationml.slide+xml"/>
  <Override PartName="/ppt/slides/slide77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65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82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58.xml" ContentType="application/vnd.openxmlformats-officedocument.presentationml.slide+xml"/>
  <Override PartName="/ppt/slides/slide29.xml" ContentType="application/vnd.openxmlformats-officedocument.presentationml.slide+xml"/>
  <Override PartName="/ppt/slides/slide8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80.xml" ContentType="application/vnd.openxmlformats-officedocument.presentationml.slide+xml"/>
  <Override PartName="/ppt/slides/slide56.xml" ContentType="application/vnd.openxmlformats-officedocument.presentationml.slide+xml"/>
  <Override PartName="/ppt/slides/slide39.xml" ContentType="application/vnd.openxmlformats-officedocument.presentationml.slide+xml"/>
  <Override PartName="/ppt/slides/slide76.xml" ContentType="application/vnd.openxmlformats-officedocument.presentationml.slide+xml"/>
  <Override PartName="/ppt/slides/slide95.xml" ContentType="application/vnd.openxmlformats-officedocument.presentationml.slide+xml"/>
  <Override PartName="/ppt/slides/slide48.xml" ContentType="application/vnd.openxmlformats-officedocument.presentationml.slide+xml"/>
  <Override PartName="/ppt/slides/slide73.xml" ContentType="application/vnd.openxmlformats-officedocument.presentationml.slide+xml"/>
  <Override PartName="/ppt/slides/slide47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72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70.xml" ContentType="application/vnd.openxmlformats-officedocument.presentationml.slide+xml"/>
  <Override PartName="/ppt/slides/slide46.xml" ContentType="application/vnd.openxmlformats-officedocument.presentationml.slide+xml"/>
  <Override PartName="/ppt/slides/slide74.xml" ContentType="application/vnd.openxmlformats-officedocument.presentationml.slide+xml"/>
  <Override PartName="/ppt/slides/slide42.xml" ContentType="application/vnd.openxmlformats-officedocument.presentationml.slide+xml"/>
  <Override PartName="/ppt/slides/slide75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98.xml" ContentType="application/vnd.openxmlformats-officedocument.presentationml.slide+xml"/>
  <Override PartName="/ppt/slides/slide43.xml" ContentType="application/vnd.openxmlformats-officedocument.presentationml.slide+xml"/>
  <Override PartName="/ppt/slides/slide99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45.xml" ContentType="application/vnd.openxmlformats-officedocument.presentationml.slide+xml"/>
  <Override PartName="/ppt/slides/slide26.xml" ContentType="application/vnd.openxmlformats-officedocument.presentationml.slide+xml"/>
  <Override PartName="/ppt/slides/slide68.xml" ContentType="application/vnd.openxmlformats-officedocument.presentationml.slide+xml"/>
  <Override PartName="/ppt/slides/slide25.xml" ContentType="application/vnd.openxmlformats-officedocument.presentationml.slide+xml"/>
  <Override PartName="/ppt/slides/slide91.xml" ContentType="application/vnd.openxmlformats-officedocument.presentationml.slide+xml"/>
  <Override PartName="/ppt/slides/slide9.xml" ContentType="application/vnd.openxmlformats-officedocument.presentationml.slide+xml"/>
  <Override PartName="/ppt/slides/slide6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90.xml" ContentType="application/vnd.openxmlformats-officedocument.presentationml.slide+xml"/>
  <Override PartName="/ppt/slides/slide12.xml" ContentType="application/vnd.openxmlformats-officedocument.presentationml.slide+xml"/>
  <Override PartName="/ppt/slides/slide83.xml" ContentType="application/vnd.openxmlformats-officedocument.presentationml.slide+xml"/>
  <Override PartName="/ppt/slides/slide9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4.xml" ContentType="application/vnd.openxmlformats-officedocument.presentationml.slide+xml"/>
  <Override PartName="/ppt/slides/slide3.xml" ContentType="application/vnd.openxmlformats-officedocument.presentationml.slide+xml"/>
  <Override PartName="/ppt/slides/slide64.xml" ContentType="application/vnd.openxmlformats-officedocument.presentationml.slide+xml"/>
  <Override PartName="/ppt/slides/slide4.xml" ContentType="application/vnd.openxmlformats-officedocument.presentationml.slide+xml"/>
  <Override PartName="/ppt/slides/slide97.xml" ContentType="application/vnd.openxmlformats-officedocument.presentationml.slide+xml"/>
  <Override PartName="/ppt/slides/slide5.xml" ContentType="application/vnd.openxmlformats-officedocument.presentationml.slide+xml"/>
  <Override PartName="/ppt/slides/slide93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60.xml" ContentType="application/vnd.openxmlformats-officedocument.presentationml.slide+xml"/>
  <Override PartName="/ppt/slides/slide21.xml" ContentType="application/vnd.openxmlformats-officedocument.presentationml.slide+xml"/>
  <Override PartName="/ppt/slides/slide8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84.xml" ContentType="application/vnd.openxmlformats-officedocument.presentationml.slide+xml"/>
  <Override PartName="/ppt/slides/slide24.xml" ContentType="application/vnd.openxmlformats-officedocument.presentationml.slide+xml"/>
  <Override PartName="/ppt/slides/slide59.xml" ContentType="application/vnd.openxmlformats-officedocument.presentationml.slide+xml"/>
  <Override PartName="/ppt/slides/slide86.xml" ContentType="application/vnd.openxmlformats-officedocument.presentationml.slide+xml"/>
  <Override PartName="/ppt/slides/slide89.xml" ContentType="application/vnd.openxmlformats-officedocument.presentationml.slide+xml"/>
  <Override PartName="/ppt/slides/slide67.xml" ContentType="application/vnd.openxmlformats-officedocument.presentationml.slide+xml"/>
  <Override PartName="/ppt/slides/slide15.xml" ContentType="application/vnd.openxmlformats-officedocument.presentationml.slide+xml"/>
  <Override PartName="/ppt/slides/slide88.xml" ContentType="application/vnd.openxmlformats-officedocument.presentationml.slide+xml"/>
  <Override PartName="/ppt/slides/slide19.xml" ContentType="application/vnd.openxmlformats-officedocument.presentationml.slide+xml"/>
  <Override PartName="/ppt/slides/slide6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87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52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3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96" r:id="rId3"/>
  </p:sldMasterIdLst>
  <p:notesMasterIdLst>
    <p:notesMasterId r:id="rId103"/>
  </p:notesMasterIdLst>
  <p:sldIdLst>
    <p:sldId id="371" r:id="rId4"/>
    <p:sldId id="274" r:id="rId5"/>
    <p:sldId id="373" r:id="rId6"/>
    <p:sldId id="370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6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15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5" r:id="rId99"/>
    <p:sldId id="376" r:id="rId100"/>
    <p:sldId id="377" r:id="rId101"/>
    <p:sldId id="378" r:id="rId10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7190" autoAdjust="0"/>
  </p:normalViewPr>
  <p:slideViewPr>
    <p:cSldViewPr>
      <p:cViewPr>
        <p:scale>
          <a:sx n="78" d="100"/>
          <a:sy n="78" d="100"/>
        </p:scale>
        <p:origin x="-2574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tableStyles" Target="tableStyle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notesMaster" Target="notesMasters/notesMaster1.xml"/><Relationship Id="rId108" Type="http://schemas.openxmlformats.org/officeDocument/2006/relationships/customXml" Target="../customXml/item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customXml" Target="../customXml/item2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customXml" Target="../customXml/item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A5408-9025-44F4-8117-975455B5A163}" type="datetimeFigureOut">
              <a:rPr lang="el-GR" smtClean="0"/>
              <a:pPr/>
              <a:t>25/8/2018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E508-F9DE-46DD-A55D-AB08F6DFCB4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868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CF6C1-7467-444B-AA4C-033D8C66D2F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49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69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79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89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90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91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92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93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94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508-F9DE-46DD-A55D-AB08F6DFCB4B}" type="slidenum">
              <a:rPr lang="el-GR" smtClean="0">
                <a:solidFill>
                  <a:prstClr val="black"/>
                </a:solidFill>
              </a:rPr>
              <a:pPr/>
              <a:t>95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EF0AD-B164-4DD8-8417-8092CE87900A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3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E3EDA-3638-43B9-8C44-63ABAEA55991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695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C4198-B0DE-4DCE-B6E3-C26CB0D9C610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851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789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85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49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41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25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29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168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96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Εικόνα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" y="0"/>
            <a:ext cx="9131808" cy="1158240"/>
          </a:xfrm>
          <a:prstGeom prst="rect">
            <a:avLst/>
          </a:prstGeom>
        </p:spPr>
      </p:pic>
      <p:pic>
        <p:nvPicPr>
          <p:cNvPr id="8" name="7 - Εικόνα" descr="Εικόνα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04025"/>
            <a:ext cx="9144000" cy="85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928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39"/>
            <a:ext cx="8229600" cy="3429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9" name="8 - Εικόνα" descr="Εικόνα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97214"/>
            <a:ext cx="1932272" cy="560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1116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907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188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951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699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951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42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5221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6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7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52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0452A-9881-4CCE-A164-9052ECD70800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513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719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01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302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7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AFFF4-4A77-4D23-B116-D48CCFC0556A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11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2A941-488A-4A89-A2AE-ACA1CE8BBDF0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766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9C394-FB4E-4F76-8F05-54B9D0DF4642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523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F234-ED93-435E-834E-5E1FD1BD8436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860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4297E-AE22-4632-91EC-8B0023485D1E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162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95CBA-1F88-44B8-97E0-3EC5ED331BA8}" type="slidenum">
              <a:rPr lang="en-GB" altLang="el-G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149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l-G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altLang="el-GR" dirty="0" smtClean="0">
                <a:solidFill>
                  <a:srgbClr val="000000"/>
                </a:solidFill>
              </a:rPr>
              <a:t>-Ενοτ.4-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990BA8C-1561-4538-88BF-1DE79E12FC0A}" type="slidenum">
              <a:rPr lang="en-GB" altLang="el-GR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 alt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6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99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7716-53B2-4C0C-B0C6-2FF286EF65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9BAF-14C9-46D1-A134-703F5D4D6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6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jpeg"/><Relationship Id="rId7" Type="http://schemas.openxmlformats.org/officeDocument/2006/relationships/hyperlink" Target="mailto:lasakkas@hot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mailto:edaratsanou@gmail.com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vaustriahellas.gr/content/EN_iso9001.pdf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sciqual.com.au/sites/default/files/iso_9001-2015_-_risk_based_thinking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sciqual.com.au/sites/default/files/iso9001process_approach_presentation.pdf" TargetMode="External"/><Relationship Id="rId5" Type="http://schemas.openxmlformats.org/officeDocument/2006/relationships/hyperlink" Target="http://www.p4p.uk.com/library-user-guide/datasheet-iso-90012015-vs-iso90012008/" TargetMode="External"/><Relationship Id="rId4" Type="http://schemas.openxmlformats.org/officeDocument/2006/relationships/hyperlink" Target="http://www.bsigroup.com/LocalFiles/es-ES/Documentos%20tecnicos/ISO-9001-transition-guide.pdf" TargetMode="External"/><Relationship Id="rId9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0"/>
            <a:ext cx="7239000" cy="2514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STANDARD’S REQUIREMENTS – ANALYSIS/ACTIONS – DOCUMENTATION EXAMPLES/EVIDENCING - EXAMPLES OF MEASUREMENT AND PERFORMANCE INDICATORS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-396552" y="41910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Evangelia </a:t>
            </a:r>
            <a:r>
              <a:rPr lang="it-IT" sz="2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Daratsanou</a:t>
            </a:r>
            <a:endParaRPr lang="it-IT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University of Athens </a:t>
            </a:r>
            <a:endParaRPr lang="it-IT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edaratsanou@gmail.com</a:t>
            </a:r>
            <a:r>
              <a:rPr lang="en-US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614065"/>
            <a:ext cx="46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management systems (ISO 9001:2015)</a:t>
            </a:r>
            <a:endParaRPr lang="it-IT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  <p:sp>
        <p:nvSpPr>
          <p:cNvPr id="10" name="CasellaDiTesto 1"/>
          <p:cNvSpPr txBox="1"/>
          <p:nvPr/>
        </p:nvSpPr>
        <p:spPr>
          <a:xfrm>
            <a:off x="3838128" y="4221088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it-IT" sz="22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Lampros</a:t>
            </a:r>
            <a:r>
              <a:rPr lang="it-IT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Sakkas</a:t>
            </a:r>
            <a:endParaRPr lang="it-IT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University of Athens </a:t>
            </a:r>
            <a:endParaRPr lang="it-IT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lasakkas@hotmail.com</a:t>
            </a:r>
            <a:r>
              <a:rPr lang="en-US" sz="22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i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15" y="138499"/>
            <a:ext cx="4349229" cy="86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46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4.1 Understanding the Organization and its Context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understanding the Organization &amp; its context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the relevant external &amp; internal issues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determine which issues affect its competence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monitor &amp; review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3268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4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ORGANIZATION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758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4.1 Understanding the Organization and its Context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factors (political, economical, social, technological)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external issues (statutory &amp; regulatory requirements,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technological advances, market analysis)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internal issues (organization management, culture)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organization manual or context (profile, chart, scope,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context, interested parties, business model)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268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4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ORGANIZATION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67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4.2 Understanding the needs and expectations of interested parties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understanding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needs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expectations of interested parties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the relevant interested parties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determine the relevant requirements of interested parties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monitor &amp; review information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effect or potential effect on competence →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determination of  the Organization competence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3268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4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ORGANIZATION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017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4.2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Understanding the needs and expectations of interested parties</a:t>
            </a:r>
            <a:endParaRPr lang="en-US" sz="1800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determination of interested parties &amp; their requirements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	   (customers, owners, providers, bankers, partners,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regulators, universities, unions)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organization manual or context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268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4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ORGANIZATION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941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4.3 Determining the scope of the quality management system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1. determining the scope of the QMS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2. documentation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the boundaries &amp; applicability of the QMS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consider external &amp; internal issues, requirements of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interested parties, products &amp;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3268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4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ORGANIZATION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987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4.3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Determining the scope of the quality management system</a:t>
            </a:r>
            <a:endParaRPr lang="en-US" sz="1800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scope of the QMS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products and services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justification for not applicable requirements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&amp; → not affect the Organization’s competence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268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4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ORGANIZATION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602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4032448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4.4 Quality Management System and its processes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1. establish, implement, maintain &amp; continually improve: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QMS + processes + interactions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documentation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the processions needed &amp; their application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inputs &amp; outputs, sequence &amp; interaction,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criteria &amp; methods, resources, responsibilities &amp; authorities,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risks &amp; opportunities, evaluation &amp;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3268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4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ORGANIZATION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224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4.4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Quality Management System and its processes</a:t>
            </a:r>
            <a:endParaRPr lang="en-US" sz="1800" u="sng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operation of processes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processes carried out as planned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(process approach, process holders &amp; roles, resources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availability, evidence of process application)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satisfaction, process efficiency, success rate,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cost performance index, resource index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2689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4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ORGANIZATION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522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4176464"/>
          </a:xfrm>
        </p:spPr>
        <p:txBody>
          <a:bodyPr>
            <a:normAutofit fontScale="92500"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5.1 Leadership and commitment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9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1. top management shall demonstrate leadership &amp;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commitment with respect to the </a:t>
            </a:r>
            <a:r>
              <a:rPr lang="en-US" sz="19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QMS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9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take accountability for :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QMS effectiveness,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compatible quality policy &amp;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objectives,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integration of requirements into business processes,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process approach &amp; risk-based thinking, available resources,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quality policy communication, competence, supporting persons,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promoting improvement, supporting leadership demonstration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5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108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 fontScale="85000"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5.1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Leadership and commitment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9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quality policy &amp; objectives, other policies, uploading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staff training, related resources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QMS efficiency determination, management review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corrective actions, continual improvement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internal communication, business plan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9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satisfaction, employee satisfaction level,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percentage return on investment, gross margin, complaint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escalation rate, personnel skills</a:t>
            </a: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5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086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28" y="1340768"/>
            <a:ext cx="8229600" cy="3888432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Structure of ISO 9001:2015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0-3 – Introduction and scope of the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standard</a:t>
            </a:r>
            <a:endParaRPr lang="en-US" sz="1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 – Context of the organization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 –Leadership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 – </a:t>
            </a: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Planning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 – Support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 – Operation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9 - Performance evaluation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 – </a:t>
            </a: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Improvement</a:t>
            </a:r>
            <a:endParaRPr lang="en-US" sz="1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2971800" y="198438"/>
            <a:ext cx="5486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Outline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258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5.1 Leadership and commitment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top management shall demonstrate leadership &amp;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 commitment with respect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</a:t>
            </a:r>
            <a:r>
              <a:rPr lang="en-US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customer focus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ensure determination, understanding &amp; fulfilment of customer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&amp; statutory/regulatory requirements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determination of risk &amp; opportunities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→ conformity of products &amp; services + customer satisfaction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focus on enhancing customer satisfaction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5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0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176464"/>
          </a:xfrm>
        </p:spPr>
        <p:txBody>
          <a:bodyPr>
            <a:normAutofit fontScale="70000" lnSpcReduction="2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9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5.1 </a:t>
            </a:r>
            <a:r>
              <a:rPr lang="en-US" sz="29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Leadership and commitment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6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specified customer requirements statutory &amp; regulatory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requirements, evaluation of customer requirements,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customer satisfaction survey, customer complaints report,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market survey reports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6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satisfaction, complaint escalation rate, 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percentage number of products or services delivered,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track number of non-conformities, life cycle indicators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5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093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5.2 Policy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develop the quality policy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top management shall establish &amp; review the quality policy: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appropriate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purpose &amp; context),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framework for quality objectives,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commitment to requirements,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commitment to improvement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quality policy, other policies, management review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5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982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5.2 Policy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communicate the quality policy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documentation of the quality policy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communication within the Organization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→ quality policy understood &amp; applied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available to interested parties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quality policy, other policies, staff training, uploading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hard copies for interested parties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5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09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 fontScale="85000"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5.2 Policy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en-US" sz="20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responsibilities &amp; authorities for organizational roles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shall be assigned, communicated &amp;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nderstood</a:t>
            </a: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top management shall assign responsibilities &amp; authorities for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- ensuring: conformity of QMS, intended outputs of processes,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promotion of customer focus, maintenance of QMS integration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- reporting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performance of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QMS 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opportunities for improvement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0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organization charts, work analysis, management personnel,</a:t>
            </a:r>
            <a:endParaRPr lang="en-US" sz="20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internal audit reports, management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5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989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 fontScale="925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6.1 Actions to address risks and opportunities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8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determine risks &amp; opportunities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planning for the QMS shall consider issues &amp; requirements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and determine risk &amp; opportunities to be addressed to: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achieve QMS intended results, enhance desirable effects,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prevent/reduce undesired effects, achieve improvement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list of risks/opportunities, investment plan, strategic plan, changes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</a:t>
            </a:r>
            <a:r>
              <a:rPr lang="en-US" sz="1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task completion rate, return on investment, non-conformities</a:t>
            </a:r>
            <a:endParaRPr lang="en-US" sz="18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6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692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6.1.Actions to address risks and opportunities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evaluate actions to address risks &amp; opportunities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plan actions to address risks &amp; opportunities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  <a:r>
              <a:rPr lang="en-US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(a. avoiding risk, taking risk to pursue an opportunity, risk source,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changing likelihood/consequences, sharing risk, retaining risk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b. new practices, products, clients, markets, technology, partnerships)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plan how to integrate &amp; implement these actions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plan how to evaluate their effectiveness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list of risks/opportunities, FMEA analysis, strategic plan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6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417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6.2 Quality objectives and planning to achieve them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establish quality objectives at functions, levels &amp; processes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 documentation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quality objectives: consistent with quality policy, measurable,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concerning requirements, conformity of products &amp; services,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customer satisfaction, monitored, communicated, updated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establishment of quality objectives &amp; performance indicators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relevant to customers, product, suppliers</a:t>
            </a:r>
            <a:endParaRPr lang="en-US" sz="17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6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9527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6.2 Quality objectives and planning to achieve them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planning to achieve quality objectives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determine: </a:t>
            </a:r>
          </a:p>
          <a:p>
            <a:pPr marL="3413125" lvl="1" indent="354013">
              <a:lnSpc>
                <a:spcPct val="11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actions </a:t>
            </a:r>
          </a:p>
          <a:p>
            <a:pPr marL="3413125" lvl="1" indent="354013">
              <a:lnSpc>
                <a:spcPct val="11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resources </a:t>
            </a:r>
          </a:p>
          <a:p>
            <a:pPr marL="3413125" lvl="1" indent="354013">
              <a:lnSpc>
                <a:spcPct val="11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responsibilities </a:t>
            </a:r>
          </a:p>
          <a:p>
            <a:pPr marL="3413125" lvl="1" indent="354013">
              <a:lnSpc>
                <a:spcPct val="11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time frame </a:t>
            </a:r>
          </a:p>
          <a:p>
            <a:pPr marL="3413125" lvl="1" indent="354013">
              <a:lnSpc>
                <a:spcPct val="11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results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action plans for target achievements, evaluation results of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quality objectives, management review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6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183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897338" cy="3960440"/>
          </a:xfrm>
        </p:spPr>
        <p:txBody>
          <a:bodyPr>
            <a:normAutofit fontScale="92500" lnSpcReduction="2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6.3 Planning of changes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carry out determined changes in a planned manner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planning shall consider: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a. the purpose of the changes &amp; potential consequences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b. the integrity of the QMS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c. the availability of resources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d. the allocation of responsibilities &amp; authorities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change management rules, plan of changes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percentage of successful changes, benefits of change</a:t>
            </a:r>
            <a:endParaRPr lang="en-US" sz="17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6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361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it-I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1371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trainee/student will: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understand the typical structure of ISO 9001:2015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understand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ten clauses of ISO 9001:2015	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54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7.1 Resources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determine &amp; provide resources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&amp; provide the resources needed for: 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establishment 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implementation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maintenance 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ontinual improvement of the QMS</a:t>
            </a:r>
          </a:p>
          <a:p>
            <a:pPr marL="2779712" lvl="1" indent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consider internal resources &amp; needs from external providers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job responsibilities, staff/structure/equipment availability, needs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783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7.1 Resources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provide persons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&amp; provide the persons necessary for: 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ffective implementation of the QMS 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peration &amp; control of processes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job responsibilities, qualification of available staff, staff allocation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	- HR metrics (recruitment, training, productivity, performance goals)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48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7.1 Resources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infrastructure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determine, provide &amp; maintain the infrastructure necessary for: 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peration of processes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onformity of products &amp; services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(buildings, equipment, transportation, information/communication)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investment plan, equipment list, plans of equipment maintenance,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service records, certificates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	-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maintenance costs, reliability of equipment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507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7.1 Resources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environment for the operation of resources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determine, provide &amp; maintain the environment necessary for: 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peration of processes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onformity of products &amp; services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(social, psychological &amp; physical factors)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condition measuring records, cleaning programs &amp; records,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pest control, medical record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	-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accident indicators, failure indicators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626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7.1 Resources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monitoring and measuring resources / a. general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&amp; provide the resources for valid &amp; reliable results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(when monitoring/measuring is used to verify conformity)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suitability &amp; maintenance of resources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documentation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calibration &amp; verification records, certificates, corrective actions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	- equipment &amp; measurement failure percentage, amount of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maintenance rework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354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7.1 Resources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monitoring and measuring resources / b. traceability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(when measurement traceability is a requirement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or considered essential for the validity of measurement results)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calibrate/verify measuring equipment against traceable standards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identify measuring equipment → determine status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safeguard equipment from adjustments, damage or deterioration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nfit → determine validity of previous results + corrective actions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standard evidence for calibration/verification, lab certificates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254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7.1 Resources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organizational knowledge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(knowledge specific to the organization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&amp; gained by experience, based on internal or/and external sources)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the knowledge necessary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for: 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operation of processes</a:t>
            </a:r>
          </a:p>
          <a:p>
            <a:pPr marL="3698875"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conformity of products &amp;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services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maintain knowledge &amp; ensure necessary availability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in the case of new needs &amp; trends → consider current knowledge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&amp; determine how to acquire/access additional knowledge/updates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legislation, literature references, training, product plan</a:t>
            </a:r>
            <a:endParaRPr lang="en-US" sz="17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155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7.2 Competence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competence of persons working for the Organization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determine the necessary competence of persons doing work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under the Organization’s control (affecting the QMS)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ensure competence regarding education/training/experience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take actions to acquire competence &amp; evaluate effectiveness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(training/reassignment of employees, hiring competent persons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documentation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066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7.2 Competence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list of staff &amp; qualification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training programs &amp; evidence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evaluation of training effectiveness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job roles &amp; requirements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	- training completion percentage rate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training units per-year &amp; per-employee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evaluation of training programs effectiveness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training cost analysis, employee satisfaction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74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7.3 Awareness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awareness of persons working for the Organization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ensure that persons doing work under the Organization’s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control are aware of: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quality policy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elevant quality objectives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ontribution to QMS effectiveness &amp; improved performance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implications of not conforming with QMS requirements</a:t>
            </a:r>
          </a:p>
          <a:p>
            <a:pPr marL="371475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participation of personnel in QMS reviews, training on QMS</a:t>
            </a:r>
          </a:p>
          <a:p>
            <a:pPr marL="450850" lvl="1" indent="-365125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employee satisfaction level, evaluation of training effectiveness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1629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71528"/>
            <a:ext cx="8568953" cy="587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4522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ISO 9001:2015, from: www.p4p.uk.com/library-user-guide/datasheet-iso-90012015-vs-iso90012008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122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7.4 Communication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internal and external communication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determine the communications relevant to the QMS, including: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 what it well communicate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hen to communicate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ith whom to communicate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ow to communicate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 communicates</a:t>
            </a:r>
          </a:p>
          <a:p>
            <a:pPr marL="371475" lv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working directions, responsibilities, marketing, promotion</a:t>
            </a:r>
          </a:p>
          <a:p>
            <a:pPr marL="354013" lvl="1" indent="-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&amp; employee satisfaction, market analysis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006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7.5 Documented information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the QMS shall include documented information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documented information required by the Standard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documented information determined by the Organization necessary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for QMS effectiveness (size, scope, complexity, competence)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84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7.5 Documented information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- 4.3 QMS scope, 4.4 QMS processes  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- 5.2 quality policy, 6.2 quality objectives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- 7.1.5 calibration/verification, 7.2 competence, 7.5 document rules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- 8.1 conformity, 8.2.3 customer requirements review, 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8.3.2 design &amp; development planning &amp; 8.3.6 changes, 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8.4.1 monitoring of performance &amp; re-evaluation of the QMS,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8.5.1 characteristics of products, services &amp; activities,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8.5.2 identification-traceability,8.5.6 changes in products/services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8.6 release of products/services, 8.7 non-conforming outputs,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- 9.1.1 monitoring &amp; measurement of products &amp; services,</a:t>
            </a:r>
          </a:p>
          <a:p>
            <a:pPr marL="0" lvl="0" indent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9.2.2 internal audits, 9.3.3 management review outputs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31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7.5 Documented information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creating and updating documented information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ensure appropriate identification &amp; description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appropriate format &amp; media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appropriate review &amp; approval for suitability &amp; adequacy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codification, format rules, responsibilities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&amp; employee satisfaction, market analysis</a:t>
            </a:r>
            <a:endParaRPr lang="en-US" sz="18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600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7.5 Documented information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control of documented information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control the required documented information to ensure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vailability &amp; suitability for use, where &amp; when it is needed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dequate protection (confidentiality, proper use, integrity)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shall address the following activities, as applicable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istribution, access, retrieval &amp; use 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torage &amp; preservation (including legibility)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ontrol of changes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etention &amp; disposition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332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7.5 Documented information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list of approved documents, list of external documents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distribution lists, document review lists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document changing processes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information security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control &amp; identification of external documents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customer specification &amp; plans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requirements/specifications of contracts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</a:t>
            </a:r>
            <a:r>
              <a:rPr lang="en-US" sz="18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indicators: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cost of information acquisition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7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809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8.1 Operational planning and control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plan, implement &amp; control the processes needed to meet the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requirements for the provision of products &amp;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the requirements for products &amp; services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establish criteria for processes &amp; acceptance of products-services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determine the resources needed to achieve conformity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implement control of the processes in accordance with the criteria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determine &amp; keep documented information (confidence processes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carried out as planned &amp; demonstrate conformity)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77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8.1 Operational planning and control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→ output shall be suitable for the Organization’s operations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→ control planned changes &amp; review consequences of unintended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→ control outsourced processes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specification of raw materials &amp; ingredients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specification of products &amp; services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quality programs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evidence for acceptance by customers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580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8.2 Requirements for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customer communication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provide information relating to products &amp; services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handle enquiries, contracts or orders (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changes)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obtain customer feedback on products &amp; services (+ complaints)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handle/control customer property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establish specific requirements for contingency actions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301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8.2 Requirements for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list of products &amp; specification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customer complaints &amp; customer satisfaction survey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contingency plan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contract &amp; statement of work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customer service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active issues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overall satisfaction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800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381642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9001:2015 specifies requirements for a QMS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 organization implements the Standard in order to: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Demonstrate its ability to provide consistently products and services that meet customer and applicable statutory and regulatory requirements</a:t>
            </a:r>
          </a:p>
          <a:p>
            <a:pPr marL="800100" lvl="1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Enhance customer satisfaction through the effective application of the system (improvement of the system, assurance of conformity)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Requirements: generic and applicable to any organization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endParaRPr lang="en-US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820" y="548680"/>
            <a:ext cx="826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1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SCOPE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363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8.2 Requirements for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determining the requirements related to products &amp;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establish, implement &amp; maintain a process to determine the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requirements for the products &amp; services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that the requirements are defined, including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ny applicable statutory &amp; regulatory requirements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hose considered necessary by the Organization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that the Organization can meet the claims for the products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&amp; services it offers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80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8.2 Requirements for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- statutory &amp; regulatory requirements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list of products &amp; specification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quality plan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product indicators (cost, profit, lifetime, technical characteristics)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statutory &amp; regulatory requirements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238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8.2 Requirements for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review of requirements related to products &amp;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conduct a review before committing to supply products &amp; services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equirements specified by the customer (+delivery)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ther requirements necessary for the specified/intended use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equirements specified by the Organization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tatutory &amp; regulatory requirements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ther contract or order requirements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that new contract or order requirements are resolved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confirm not-documented customer’s requirements before accept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070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8.2 Requirements for products and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retain documented information, as applicable: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results of the review</a:t>
            </a:r>
          </a:p>
          <a:p>
            <a:pPr marL="3584575" lvl="1" indent="-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new requirements for the products &amp;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orders, contracts, statements, agreements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order confirmation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communication in cases of changes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748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8.2 Requirements for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changes to requirements for products &amp; services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ensure that relevant documented information is amended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ensure that relevant persons are made aware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094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Design and development of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establishment of a design &amp; development process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establish, implement &amp; maintain a design &amp; development process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appropriate to ensure the subsequent provision of products &amp;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services 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design &amp; development process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market analysis for the new products &amp;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internal cost/time management, new product development rate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073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Design and development of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design and development planning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stages &amp; controls for design-development, considering: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ature, duration &amp; complexity of activities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required process stages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erification &amp; validation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esponsibilities &amp; authorities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nternal &amp; external resource needs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eed to control interfaces between persons involved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need for involvement of customers &amp; users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equirements for subsequent provision of products &amp;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31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Design and development of products and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determine stages &amp; controls for design-development, considering:)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evel of control expected by the interested parties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ocumentation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4013" lvl="1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design &amp; development plan (milestones, responsibilities/authorities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test plans, verification plan, validation, changes)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communication to customers &amp; interested parties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determination of customer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977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Design and development of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design and development inputs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the essential requirements for the specific products &amp;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services to be designed &amp; developed, considering: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unctional &amp; performance requirements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nformation derived from previous similar activities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tatutory &amp; regulatory requirements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tandards or codes of practice committed to implement</a:t>
            </a:r>
          </a:p>
          <a:p>
            <a:pPr marL="3584575" lvl="1" indent="-354013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otential consequences of failure (products/services nature)</a:t>
            </a:r>
          </a:p>
          <a:p>
            <a:pPr marL="2693988" lvl="1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inputs shall be adequate, complete &amp; unambiguous</a:t>
            </a:r>
          </a:p>
          <a:p>
            <a:pPr marL="354013" lvl="1" indent="-354013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design &amp; development inputs, requirements, risk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01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Design and development of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design and development controls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apply controls to the design &amp; development process, to ensure that: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results to be achieved are defined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eviews are conducted to evaluate results meet requirements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erification is conducted to ensure outputs meet the input </a:t>
            </a:r>
          </a:p>
          <a:p>
            <a:pPr marL="3228975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3498850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alidation is conducted to ensure resulted products-services 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3498850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meet the requirements for specified application/intended use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any necessary actions are taken on problems determined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54013" lvl="1" indent="-354013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product/service specifications, control/verification methods/results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790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381642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2 - NORMATIVE REFERENCES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ISO 9000:2015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3 - TERMS AND DEFINITIONS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Shall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Should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May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Can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endParaRPr lang="en-US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CLAUSES 2 &amp; 3</a:t>
            </a:r>
            <a:endParaRPr lang="el-GR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818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Design and development of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design and development outputs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ensure that design &amp; development outputs: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eet the input requirements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 adequate for the subsequent processes for the provision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3498850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products &amp; services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nclude monitoring/measuring requirements &amp; acceptance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3498850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criteria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pecify the essential characteristics of products &amp; services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3498850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for their intended purpose &amp; safe &amp; proper provision</a:t>
            </a:r>
          </a:p>
          <a:p>
            <a:pPr marL="354013" lvl="1" indent="-354013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product/service specifications, acceptance criteria, certificates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56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Design and development of products and services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design and development changes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identify, review &amp; control changes due to design &amp; development,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to ensure conformity of products/services to requirements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documented information on: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2570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esign &amp; development changes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results of reviews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authorization of the changes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actions taken to prevent adverse impacts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30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8.3 Design and development of products and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evidence of design &amp; development changes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requirements for changes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product/services specification review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record of changes, responsibilities</a:t>
            </a:r>
          </a:p>
          <a:p>
            <a:pPr marL="354013" lvl="1" indent="-354013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number of development changes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new product profitability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cost of verification &amp; validation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3901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8.4 Control of externally provided processes, products and services</a:t>
            </a:r>
          </a:p>
          <a:p>
            <a:pPr marL="354013" lvl="0" indent="-354013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ensure conformity of externally provided processes,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    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products  and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the controls to be applied when: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2570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roducts &amp; services from external providers are going to be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incorporated into the Organization’s products/services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roducts &amp; services are provided to customers on behalf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of the Organization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 process is provided by an external provider as a result of an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Organization’s decision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255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8.4 Control of externally provided processes, products and services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  - determine &amp; apply criteria for the evaluation, selection, monitoring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of performance &amp; re-evaluation of external providers.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documentation of control activities &amp; subsequent actions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specification of provided products &amp; services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list of providers, contracts &amp; statements with providers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provider performance evaluation, plan &amp; results of provider audits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quantity order versus quantity received, delivery on-time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reject ratio, supplier chargebacks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22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8.4 Control of externally provided processes, products and services</a:t>
            </a:r>
          </a:p>
          <a:p>
            <a:pPr marL="354013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type and extent of control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ensure there is no adverse effect on the Organization’s activity to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consistently deliver conforming products &amp; services: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2570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nsure QMS control on externally provided processes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efine controls on external providers &amp; resulting outputs</a:t>
            </a:r>
          </a:p>
          <a:p>
            <a:pPr marL="3498850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onsider the potential impact on the Organization’s ability to</a:t>
            </a:r>
          </a:p>
          <a:p>
            <a:pPr marL="3230562" lvl="1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consistently meet requirements </a:t>
            </a:r>
          </a:p>
          <a:p>
            <a:pPr marL="3516312" lvl="1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consider the effectiveness of external provider controls</a:t>
            </a:r>
          </a:p>
          <a:p>
            <a:pPr marL="3516312" lvl="1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etermine the necessary verification or other activities</a:t>
            </a:r>
          </a:p>
          <a:p>
            <a:pPr marL="719138" lvl="1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results of controls on delivered products &amp; services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521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8.4 Control of externally provided processes, products and services</a:t>
            </a:r>
          </a:p>
          <a:p>
            <a:pPr marL="354013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information for external providers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243138" algn="l"/>
                <a:tab pos="2328863" algn="l"/>
                <a:tab pos="242570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	- ensure requirements adequacy before communication to external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providers. Communicate Organization’s requirements for: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13372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processes, products &amp; services to be provided</a:t>
            </a:r>
          </a:p>
          <a:p>
            <a:pPr marL="313372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approval of (a) products &amp; services, (b) methods, processes</a:t>
            </a:r>
          </a:p>
          <a:p>
            <a:pPr marL="3133725" lvl="1" indent="-268288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&amp; equipment and (c) the release of products &amp; services</a:t>
            </a:r>
          </a:p>
          <a:p>
            <a:pPr marL="313372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ompetence &amp; qualification of relevant persons</a:t>
            </a:r>
          </a:p>
          <a:p>
            <a:pPr marL="313372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external providers’ interactions with Organization’s QMS</a:t>
            </a:r>
          </a:p>
          <a:p>
            <a:pPr marL="313372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ontrol &amp; monitoring of external providers by the Organization</a:t>
            </a:r>
          </a:p>
          <a:p>
            <a:pPr marL="3133725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erification or validation by the Organization or its customers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155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 marL="354013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328863" algn="l"/>
                <a:tab pos="2425700" algn="l"/>
                <a:tab pos="2511425" algn="l"/>
                <a:tab pos="2597150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control of production and service provision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implement production &amp; service provision under controlled conditions: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30563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availability of documented information that defines characteristics </a:t>
            </a:r>
          </a:p>
          <a:p>
            <a:pPr marL="2962275" lvl="1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of products/services &amp; the results to be achieved</a:t>
            </a:r>
          </a:p>
          <a:p>
            <a:pPr marL="3230563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vailability &amp; use of suitable monitoring-measuring resources</a:t>
            </a:r>
          </a:p>
          <a:p>
            <a:pPr marL="3230563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mplement monitor-measuring activities → verify that criteria for</a:t>
            </a:r>
          </a:p>
          <a:p>
            <a:pPr marL="2962275" lvl="1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control of processes/outputs &amp; acceptance criteria have been met</a:t>
            </a:r>
          </a:p>
          <a:p>
            <a:pPr marL="3230563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uitable infrastructure &amp; environment</a:t>
            </a:r>
          </a:p>
          <a:p>
            <a:pPr marL="3230563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ppointment of competent &amp; qualified persons</a:t>
            </a:r>
          </a:p>
          <a:p>
            <a:pPr marL="3230563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alidation where monitoring/measuring inadequate to verify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278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implement production &amp; service provision under controlled conditions: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230563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mplementation of actions to prevent human error</a:t>
            </a:r>
          </a:p>
          <a:p>
            <a:pPr marL="3230563" lvl="1" indent="-268288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mplementation of release, delivery &amp; post-delivery activities</a:t>
            </a:r>
          </a:p>
          <a:p>
            <a:pPr marL="354013" lvl="1" indent="-354013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425700" algn="l"/>
              </a:tabLst>
            </a:pPr>
            <a:r>
              <a:rPr lang="en-US" sz="17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</a:t>
            </a: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products &amp; services specification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monitoring, measuring &amp; verification methods &amp; results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personnel qualification for processes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monitoring/measuring methods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list of relevant personnel, records of environmental conditions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reports of non-conformity, reports of product defects</a:t>
            </a:r>
          </a:p>
          <a:p>
            <a:pPr marL="285750" lv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425700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production count, overall equipment effectiveness</a:t>
            </a:r>
          </a:p>
          <a:p>
            <a:pPr marL="0" lvl="1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percentage of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non-conformity, percentage of product defects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479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 marL="354013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328863" algn="l"/>
                <a:tab pos="2425700" algn="l"/>
                <a:tab pos="2511425" algn="l"/>
                <a:tab pos="2597150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identification and traceability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use suitable means to identify outputs when it is necessary for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ensuring conformity of products &amp; services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identify the status of outputs with respect to monitoring &amp; measuring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requirements throughout production &amp; service provision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control the unique identification of the outputs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documentation necessary to enable traceability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711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10445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3 - TERMS AND DEFINITIONS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Organization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Customer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Products &amp;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ervices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Interested parties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Quality management system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Process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rocedure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Continual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improvement</a:t>
            </a:r>
            <a:endParaRPr lang="en-US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endParaRPr lang="en-US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CLAUSES 2 &amp; 3</a:t>
            </a:r>
            <a:endParaRPr lang="el-GR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99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	- traceability process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product marking, non-conformity marking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definition of lot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documents of production process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disengagement of products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production plans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	- cost &amp; rate of product recalls</a:t>
            </a:r>
            <a:endParaRPr lang="en-US" sz="16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621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 marL="354013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328863" algn="l"/>
                <a:tab pos="2425700" algn="l"/>
                <a:tab pos="2511425" algn="l"/>
                <a:tab pos="2597150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property belonging to customers or external providers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exercise care with customers’ or external providers’ property while it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is controlled or used by the Organization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(material, components, tools,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equipment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premises, intellectual property, personal data)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identify, verify, protect &amp; safeguard external property provided for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use or incorporation into products &amp; services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report to the owner &amp; retain documentation in cases of external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property loss, damage or unsuitability for use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039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		- communication of damage/loss report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directions concerning handling of external property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list of external property, marking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	- cost due to quality loss of external property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	- cost percentage of safeguarding &amp; maintenance of external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97150" algn="l"/>
                <a:tab pos="2693988" algn="l"/>
                <a:tab pos="286543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property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137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preservation of the outputs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preserve adequately the outputs during production &amp; service 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	   provision → ensure conformity to requirements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</a:t>
            </a:r>
            <a:r>
              <a:rPr lang="en-US" sz="1700" i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preservation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 identification, handling, contamination control, 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	   packaging, storage, transmission/transportation, protection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packaging, storage, preservation &amp; transportation rules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list of material stock, spare parts &amp; products, usage directions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- complaint, cost of packaging, storage, maintenance &amp; transportation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865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 fontScale="92500"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post-delivery activities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ensure conformity of post-delivery activities concerning products &amp;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services (warranty provision actions, maintenance, recycling, disposal)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determine the extent of activities required, considering: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tatutory &amp; regulatory requirements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otential undesired consequences concerning products/services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ature, use &amp; intended lifetime of products &amp; services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ustomer requirements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ustomer feedback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product warranty, certificates, usage directions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- customer complaint indicators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006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8.5 Production and service provision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control of changes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review &amp; control changes for production or service provision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→ ensure continuing conformity with requirements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documented information: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esults of the review of changes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persons authorizing the change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ny necessary actions arising from the review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changes &amp; subsequent monitoring actions, responsibilities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- frequency of changes, verification/validation cost, profit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968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8.6 Release of products and services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release of conforming products &amp; services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implement planned inspections at appropriate stages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→ verify product &amp; service conformity with requirements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do not release products &amp; services until conformity is verified, unless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release is approved by a relevant authority and/or by the customer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documented information: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vidence of conformity with the acceptance criteria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raceability to the persons authorizing the release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037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8.6 Release of products and services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acceptance criteria, control authorization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staff responsibilities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documents of product &amp; service inspection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product certificates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list &amp; competence of persons authorized for product/service release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percentage of released products, percentage of defectives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- product delivery index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- percentage of customer complaints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240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8.7 Control of nonconforming outputs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identify &amp; control nonconforming outputs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ensure that identified nonconforming outputs are controlled to prevent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delivery or unintended use, taking the appropriate corrective actions: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correction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segregation, containment, return or suspension of provision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nforming the customer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btaining authorization for acceptance under concession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425700" algn="l"/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after correcting the nonconforming outputs, verify conformity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004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8.7 Control of nonconforming outputs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documented information that: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escribes the nonconformity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escribes the actions taken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escribes any concessions obtained</a:t>
            </a:r>
          </a:p>
          <a:p>
            <a:pPr marL="3316288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dentifies the authority deciding the action in respect of the</a:t>
            </a:r>
          </a:p>
          <a:p>
            <a:pPr marL="2962275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nonconformity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425700" algn="l"/>
                <a:tab pos="2693988" algn="l"/>
              </a:tabLst>
            </a:pPr>
            <a:r>
              <a:rPr lang="en-US" sz="17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</a:t>
            </a: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reports of nonconformity &amp; subsequent corrective actions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- keeping of nonconforming products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42570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- percentage of product defects, percentage of defects in specific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 products, cost of defects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082" y="5781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8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808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396044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3 - TERMS AND DEFINITIONS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Competence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Design &amp;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evelopment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Policies &amp;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bjectives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Verification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Traceability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Risk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Efficiency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&amp;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ffectiveness</a:t>
            </a:r>
            <a:endParaRPr lang="en-US" sz="19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endParaRPr lang="en-US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4868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CLAUSES 2 &amp; 3</a:t>
            </a:r>
            <a:endParaRPr lang="el-GR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470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9.1 Monitoring, measurement, analysis and evaluation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determine &amp; evaluate the QMS performance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determine: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hat needs to be monitored &amp; measured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ethods for monitoring, measurement, analysis &amp; evaluation</a:t>
            </a:r>
          </a:p>
          <a:p>
            <a:pPr marL="2962275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→ ensure valid results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iming of monitoring &amp; measuring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iming of result analysis &amp; evaluation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evaluate the QMS performance &amp; effectiveness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documented information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evaluation report of defined indicators</a:t>
            </a:r>
            <a:endParaRPr lang="en-US" sz="17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949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9.1 Monitoring, measurement, analysis and evaluation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customer satisfaction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monitor customers’ perception of the degree needs &amp; expectations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have been fulfilled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obtain &amp; review information about customers’ perception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determine methods for obtaining &amp; using this information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surveys, meetings with customers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feedback on delivered products &amp; services, compliments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market-share analysis, warranty claims &amp; dealer reports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value, satisfaction, loyalty &amp; retention, equity, client list</a:t>
            </a:r>
            <a:endParaRPr lang="en-US" sz="17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373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9.1 Monitoring, measurement, analysis and evaluation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425700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analysis and evaluation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425700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analyse &amp; evaluate data/information from monitoring &amp; measurement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425700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use the results of analysis (+ statistical techniques) to evaluate: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onformity of products &amp; services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egree of customer satisfaction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erformance &amp; effectiveness of the QMS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 planning has been effectively implemented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ffectiveness of actions taken to address risks &amp; opportunities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erformance of external providers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tabLst>
                <a:tab pos="2425700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eed for QMS improvements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872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9.1 Monitoring, measurement, analysis and evaluation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evaluation report of defined quality indicators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planning for improvement of QMS, products &amp; services, customer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satisfaction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statistical techniques of analysis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concerns all the indicators monitored</a:t>
            </a:r>
            <a:endParaRPr lang="en-US" sz="17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437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9.2 Internal audit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internal audit (general)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conduct internal audits at planned intervals to verify: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QMS conformity to the Organization’s requirements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QMS conformity to the Standard’s requirements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QMS is effectively implemented &amp; maintained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internal audit process</a:t>
            </a:r>
            <a:endParaRPr lang="en-US" sz="17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747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9.2 Internal audit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328863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internal audit implementation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plan, establish, implement &amp; maintain an audit program:</a:t>
            </a: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ncluding frequency, methods, responsibilities, planning requirements</a:t>
            </a: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&amp; reporting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328863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considering importance of processes, changes &amp; previous audit results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define the audit criteria &amp; scope for each audit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select auditors &amp; conduct audits → ensure objectivity &amp; impartiality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ensure report of audit results to relevant management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take appropriate correction &amp; corrective actions without delay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documented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752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9.2 Internal audit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strategic plan &amp; program of internal audits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internal audit criteria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internal audit report, detection of nonconformities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plan of corrective actions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competence of internal auditors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percent of completed internal audits per year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number of repeat findings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05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9.3 Management review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management review (general)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top management shall review the QMS at planned intervals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511425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→ ensure: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ontinuing suitability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adequacy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ffectiveness</a:t>
            </a:r>
          </a:p>
          <a:p>
            <a:pPr marL="3316288" lvl="0" indent="-354013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511425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lignment with the strategic direction of the Organization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894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9.3 Management review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328863" algn="l"/>
                <a:tab pos="2511425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management review inputs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the status of actions from previous management reviews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changes in external &amp; internal issues relevant to the QMS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information on QMS performance &amp; effectiveness, including trends in:</a:t>
            </a: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ustomer satisfaction &amp; feedback from interested parties</a:t>
            </a: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xtent of  quality objective fulfilment</a:t>
            </a: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269398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rocess performance &amp; conformity of products &amp; services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onconformities &amp; corrective actions</a:t>
            </a: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onitoring &amp; measuring results, audit results</a:t>
            </a:r>
          </a:p>
          <a:p>
            <a:pPr marL="2865438" lvl="0" indent="-17145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he performance of external providers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961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9.3 Management review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the adequacy of resources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the effectiveness of actions taken to address risks &amp; opportunities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opportunities for improvement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report of management review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business plans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requirements for resources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risk analysis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list of corrective actions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list of suppliers/external providers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696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03244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CLAUSE 3 - TERMS AND DEFINITIONS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Information &amp; Document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Feedback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Customer satisfaction &amp; Complaints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Measurement process &amp; Measuring equipment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Validation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Preventive &amp; </a:t>
            </a: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Corrective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action</a:t>
            </a: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Audit</a:t>
            </a:r>
            <a:endParaRPr lang="en-US" sz="19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lvl="0" indent="268288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endParaRPr lang="en-US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8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CLAUSES 2 &amp; 3</a:t>
            </a:r>
            <a:endParaRPr lang="el-GR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922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9.3 Management review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</a:t>
            </a:r>
            <a:r>
              <a:rPr lang="en-US" sz="17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management review outputs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endParaRPr lang="en-US" sz="1700" b="1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outputs shall include decisions &amp; actions related to:</a:t>
            </a:r>
          </a:p>
          <a:p>
            <a:pPr marL="3133725" lvl="0" indent="27940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313372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pportunities for improvement</a:t>
            </a:r>
          </a:p>
          <a:p>
            <a:pPr marL="3133725" lvl="0" indent="27940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313372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eeds for changes to the QMS</a:t>
            </a:r>
          </a:p>
          <a:p>
            <a:pPr marL="3133725" lvl="0" indent="2794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328863" algn="l"/>
                <a:tab pos="2597150" algn="l"/>
                <a:tab pos="313372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esource needs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133725" lvl="0" indent="-43973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328863" algn="l"/>
                <a:tab pos="2597150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documented information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report of management review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	- plan of improvement actions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- quality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29374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9 – </a:t>
            </a:r>
          </a:p>
          <a:p>
            <a:pPr marL="268288" indent="-268288" algn="ctr"/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295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 lnSpcReduction="10000"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10.1 Improvement opportunities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determine &amp; select opportunities for improvement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implement any necessary actions to meet customer requirements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&amp; enhance customer satisfaction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implementation of  improvement opportunities shall include:</a:t>
            </a:r>
          </a:p>
          <a:p>
            <a:pPr marL="3133725" lvl="0" indent="27940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313372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mproving products &amp; services while taking into account future</a:t>
            </a:r>
          </a:p>
          <a:p>
            <a:pPr marL="3133725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313372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needs &amp; expectations</a:t>
            </a:r>
          </a:p>
          <a:p>
            <a:pPr marL="3133725" lvl="0" indent="27940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313372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orrecting, preventing or reducing undesired effects</a:t>
            </a:r>
          </a:p>
          <a:p>
            <a:pPr marL="3133725" lvl="0" indent="279400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97150" algn="l"/>
                <a:tab pos="3133725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mproving QMS performance &amp; effectiveness</a:t>
            </a:r>
            <a:endParaRPr lang="en-US" sz="17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133725" lvl="0" indent="-43973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328863" algn="l"/>
                <a:tab pos="2597150" algn="l"/>
                <a:tab pos="3133725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improvement examples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correction, corrective action, continual</a:t>
            </a:r>
          </a:p>
          <a:p>
            <a:pPr marL="3133725" lvl="0" indent="-43973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328863" algn="l"/>
                <a:tab pos="2597150" algn="l"/>
                <a:tab pos="3133725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improvement, breakthrough change, innovation &amp; re-organization)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208" y="54868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10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761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10.1 Improvement opportunities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improvement of product &amp; service design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management review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corrective actions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business plan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resources for training &amp; innovation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continual improvement projects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693988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on target percentage, satisfaction improvement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number of complaints received by product type or sales height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693988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data compared to competitors, cost/defect/fault indicators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208" y="54868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10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841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10.2 Nonconformity and corrective action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97150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determination of nonconformities and corrective actions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597150" algn="l"/>
                <a:tab pos="2693988" algn="l"/>
                <a:tab pos="3133725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react to nonconformity or complaint and react, as applicable:</a:t>
            </a:r>
          </a:p>
          <a:p>
            <a:pPr marL="3316288" lvl="0" indent="-268288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11425" algn="l"/>
                <a:tab pos="2597150" algn="l"/>
                <a:tab pos="286543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ake action to control &amp; correct it</a:t>
            </a:r>
          </a:p>
          <a:p>
            <a:pPr marL="3316288" lvl="0" indent="-268288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11425" algn="l"/>
                <a:tab pos="2597150" algn="l"/>
                <a:tab pos="286543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eal with the consequences</a:t>
            </a:r>
          </a:p>
          <a:p>
            <a:pPr marL="3048000" lvl="0" indent="-354013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evaluate the need for action to eliminate the cause of the</a:t>
            </a:r>
          </a:p>
          <a:p>
            <a:pPr marL="3048000" lvl="0" indent="-354013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nonconformity,  in order not to recur or occur elsewhere:</a:t>
            </a:r>
          </a:p>
          <a:p>
            <a:pPr marL="3316288" lvl="0" indent="-268288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11425" algn="l"/>
                <a:tab pos="2597150" algn="l"/>
                <a:tab pos="286543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eview &amp; analyse the nonconformity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316288" lvl="0" indent="-268288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11425" algn="l"/>
                <a:tab pos="2597150" algn="l"/>
                <a:tab pos="286543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etermine the causes</a:t>
            </a:r>
          </a:p>
          <a:p>
            <a:pPr marL="3316288" lvl="0" indent="-268288">
              <a:lnSpc>
                <a:spcPct val="115000"/>
              </a:lnSpc>
              <a:spcBef>
                <a:spcPts val="600"/>
              </a:spcBef>
              <a:tabLst>
                <a:tab pos="2328863" algn="l"/>
                <a:tab pos="2511425" algn="l"/>
                <a:tab pos="2597150" algn="l"/>
                <a:tab pos="2865438" algn="l"/>
              </a:tabLst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etermine if similar nonconformities exist or could occur</a:t>
            </a:r>
          </a:p>
          <a:p>
            <a:pPr marL="3048000" lvl="0" indent="-354013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11425" algn="l"/>
                <a:tab pos="2597150" algn="l"/>
                <a:tab pos="2865438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implement any action needed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208" y="54868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10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230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10.2 Nonconformity and corrective action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597150" algn="l"/>
                <a:tab pos="3133725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review the effectiveness of corrective actions taken</a:t>
            </a:r>
          </a:p>
          <a:p>
            <a:pPr marL="3133725" lvl="0" indent="-536575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update risks &amp; opportunities (if necessary)</a:t>
            </a:r>
          </a:p>
          <a:p>
            <a:pPr marL="3133725" lvl="0" indent="-536575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make changes to the QMS (if necessary)</a:t>
            </a:r>
          </a:p>
          <a:p>
            <a:pPr marL="3133725" lvl="0" indent="-536575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retain documented information (nonconformities, actions, results)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328863" algn="l"/>
                <a:tab pos="2597150" algn="l"/>
                <a:tab pos="3133725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 required: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nonconformities (complaints, satisfaction measurements, production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	   faults, internal audits) &amp; corrections/corrective actions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3133725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determination of causes of nonconformity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3133725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statistical analyses, management review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328863" algn="l"/>
                <a:tab pos="2597150" algn="l"/>
                <a:tab pos="3133725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customer satisfaction, number of complaints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2597150" algn="l"/>
                <a:tab pos="3133725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corrective action effectiveness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208" y="54868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10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867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99"/>
            <a:ext cx="8897338" cy="4389263"/>
          </a:xfrm>
        </p:spPr>
        <p:txBody>
          <a:bodyPr>
            <a:normAutofit/>
          </a:bodyPr>
          <a:lstStyle/>
          <a:p>
            <a:pPr marL="0" lvl="0" indent="182563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10.3 Continual improvement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2511425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continual improvement of the QMS</a:t>
            </a:r>
          </a:p>
          <a:p>
            <a:pPr marL="268288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511425" algn="l"/>
                <a:tab pos="2693988" algn="l"/>
                <a:tab pos="3133725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Analysis/Actions: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	-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ontinually improve the suitability, adequacy &amp; effectiveness of</a:t>
            </a:r>
          </a:p>
          <a:p>
            <a:pPr marL="3048000" lvl="0" indent="-536575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the QMS</a:t>
            </a:r>
          </a:p>
          <a:p>
            <a:pPr marL="3048000" lvl="0" indent="-536575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consider: analysis &amp; evaluation results + management review outputs</a:t>
            </a:r>
          </a:p>
          <a:p>
            <a:pPr marL="3048000" lvl="0" indent="-536575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→ determine if there are needs or opportunities to be addressed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328863" algn="l"/>
                <a:tab pos="3133725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Documentation: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- results of QMS reviews, management reviews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    - alternative actions, business plan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  <a:tabLst>
                <a:tab pos="2328863" algn="l"/>
                <a:tab pos="3133725" algn="l"/>
              </a:tabLst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- internal communication</a:t>
            </a:r>
          </a:p>
          <a:p>
            <a:pPr marL="268288" lvl="0" indent="-268288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2328863" algn="l"/>
                <a:tab pos="3133725" algn="l"/>
              </a:tabLst>
            </a:pPr>
            <a:r>
              <a:rPr lang="en-US" sz="1700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Performance indicators: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- procedures effectiveness, on target percentage, comparing evaluation</a:t>
            </a:r>
            <a:endParaRPr lang="en-US" sz="1700" u="sng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208" y="54868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ctr"/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CLAUSE 10 –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lang="el-G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3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37160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ISO 9000:2015, Quality management systems - Fundamentals and vocabulary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ISO 9001:2015, Quality management systems – Requirements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www.bsigroup.com/LocalFiles/es-ES/Documentos%20tecnicos/ISO-9001-transition-guide.pdf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www.p4p.uk.com/library-user-guide/datasheet-iso-90012015-vs-iso90012008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www.sciqual.com.au/sites/default/files/iso9001process_approach_presentation.pdf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www.sciqual.com.au/sites/default/files/iso_9001-2015_-_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risk_based_thinking.pdf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www.tuvaustriahellas.gr/content/EN_iso9001.pdf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9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</a:t>
            </a:r>
            <a:r>
              <a:rPr lang="it-I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13716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Understanding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 and its Context requires to: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determine the relevant external &amp; internal issues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determine which issues affect its competence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monitor &amp; review information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all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(correct answer: D)</a:t>
            </a:r>
          </a:p>
          <a:p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T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shall demonstrate leadership &amp; commitment with respect to the QMS and customer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Correct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Not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(correct answer: A)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9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</a:t>
            </a:r>
            <a:r>
              <a:rPr lang="it-I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7200" y="1371600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externally provided processes, products and services is required when: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Products &amp; services from external providers are going to be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incorporated into the Organization’s products/services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Products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services are provided to customers on behalf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of the Organization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is provided by an external provider as a result of an Organization’s decision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All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(correct answer: D)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879" cy="1143000"/>
          </a:xfrm>
          <a:prstGeom prst="rect">
            <a:avLst/>
          </a:prstGeom>
          <a:noFill/>
        </p:spPr>
      </p:pic>
      <p:pic>
        <p:nvPicPr>
          <p:cNvPr id="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05593"/>
            <a:ext cx="9144000" cy="852407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971800" y="198438"/>
            <a:ext cx="5486400" cy="868362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Author(s) information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14612" y="1371600"/>
            <a:ext cx="566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	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179095"/>
            <a:ext cx="1576388" cy="17080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6694" y="3020298"/>
            <a:ext cx="291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Evangelia </a:t>
            </a:r>
            <a:r>
              <a:rPr lang="it-IT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Daratsanou</a:t>
            </a:r>
            <a:endParaRPr lang="it-IT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67000" y="13716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Evangelia is  an Economist, Business Consultant and Quality Manager. Project Manager and Researcher/ Trainer in various National &amp; EU Projects, </a:t>
            </a:r>
            <a:r>
              <a:rPr lang="it-IT" sz="1600" dirty="0" smtClean="0"/>
              <a:t>in </a:t>
            </a:r>
            <a:r>
              <a:rPr lang="it-IT" sz="1600" dirty="0" smtClean="0"/>
              <a:t>terms of entrepreneurship and industrial development. She is an evaluator  within </a:t>
            </a:r>
            <a:r>
              <a:rPr lang="en-US" sz="1600" dirty="0" smtClean="0"/>
              <a:t>The “Competitiveness, Entrepreneurship and Innovation” (</a:t>
            </a:r>
            <a:r>
              <a:rPr lang="en-US" sz="1600" dirty="0" err="1" smtClean="0"/>
              <a:t>EPAnEK</a:t>
            </a:r>
            <a:r>
              <a:rPr lang="en-US" sz="1600" dirty="0" smtClean="0"/>
              <a:t>) Operational </a:t>
            </a:r>
            <a:r>
              <a:rPr lang="en-US" sz="1600" dirty="0" err="1" smtClean="0"/>
              <a:t>Programme</a:t>
            </a:r>
            <a:r>
              <a:rPr lang="en-US" sz="1600" smtClean="0"/>
              <a:t> </a:t>
            </a:r>
            <a:r>
              <a:rPr lang="en-US" sz="1600" smtClean="0"/>
              <a:t>.</a:t>
            </a:r>
            <a:r>
              <a:rPr lang="it-IT" sz="1600" dirty="0" smtClean="0"/>
              <a:t> </a:t>
            </a:r>
            <a:endParaRPr lang="it-IT" sz="16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292894" y="549880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Lampros Sakkas</a:t>
            </a:r>
            <a:endParaRPr lang="it-IT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743200" y="3850105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Veterinarian</a:t>
            </a:r>
            <a:endParaRPr lang="it-IT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it-I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Food Science and </a:t>
            </a:r>
            <a:r>
              <a:rPr lang="it-IT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  <a:endParaRPr lang="it-IT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in Food Science and Technology-Dairy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and Food Safety consultant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50" y="6248400"/>
            <a:ext cx="1924050" cy="5497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7" y="3501008"/>
            <a:ext cx="1965325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Oza\Desktop\IMG_70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38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9011C9E75E641A99023472A23FDBD" ma:contentTypeVersion="0" ma:contentTypeDescription="Create a new document." ma:contentTypeScope="" ma:versionID="43d492d45356f9ec9e8da69d3ea35f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E4DC9F-9086-4EBA-BE1D-4C7A5D711B28}"/>
</file>

<file path=customXml/itemProps2.xml><?xml version="1.0" encoding="utf-8"?>
<ds:datastoreItem xmlns:ds="http://schemas.openxmlformats.org/officeDocument/2006/customXml" ds:itemID="{7D15B166-E2A7-41BD-A694-8E43F6DD6B30}"/>
</file>

<file path=customXml/itemProps3.xml><?xml version="1.0" encoding="utf-8"?>
<ds:datastoreItem xmlns:ds="http://schemas.openxmlformats.org/officeDocument/2006/customXml" ds:itemID="{80050698-5AF2-418A-AEBD-D7FF926E3ED0}"/>
</file>

<file path=docProps/app.xml><?xml version="1.0" encoding="utf-8"?>
<Properties xmlns="http://schemas.openxmlformats.org/officeDocument/2006/extended-properties" xmlns:vt="http://schemas.openxmlformats.org/officeDocument/2006/docPropsVTypes">
  <Template>Footer</Template>
  <TotalTime>4346</TotalTime>
  <Words>1655</Words>
  <Application>Microsoft Office PowerPoint</Application>
  <PresentationFormat>Προβολή στην οθόνη (4:3)</PresentationFormat>
  <Paragraphs>1078</Paragraphs>
  <Slides>99</Slides>
  <Notes>94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99</vt:i4>
      </vt:variant>
    </vt:vector>
  </HeadingPairs>
  <TitlesOfParts>
    <vt:vector size="102" baseType="lpstr">
      <vt:lpstr>Footer</vt:lpstr>
      <vt:lpstr>Office Theme</vt:lpstr>
      <vt:lpstr>2_Office Theme</vt:lpstr>
      <vt:lpstr>Διαφάνεια 1</vt:lpstr>
      <vt:lpstr>Διαφάνεια 2</vt:lpstr>
      <vt:lpstr>Learning outcomes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  <vt:lpstr>Διαφάνεια 89</vt:lpstr>
      <vt:lpstr>Διαφάνεια 90</vt:lpstr>
      <vt:lpstr>Διαφάνεια 91</vt:lpstr>
      <vt:lpstr>Διαφάνεια 92</vt:lpstr>
      <vt:lpstr>Διαφάνεια 93</vt:lpstr>
      <vt:lpstr>Διαφάνεια 94</vt:lpstr>
      <vt:lpstr>Διαφάνεια 95</vt:lpstr>
      <vt:lpstr>References</vt:lpstr>
      <vt:lpstr>Self-evaluation questions</vt:lpstr>
      <vt:lpstr>Self-evaluation questions</vt:lpstr>
      <vt:lpstr>Author(s)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win7</cp:lastModifiedBy>
  <cp:revision>893</cp:revision>
  <dcterms:created xsi:type="dcterms:W3CDTF">2016-10-05T14:03:55Z</dcterms:created>
  <dcterms:modified xsi:type="dcterms:W3CDTF">2018-08-25T00:02:21Z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0x010100BCD9011C9E75E641A99023472A23FDBD</vt:lpwstr>
  </property>
</Properties>
</file>